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gd/metadata"/>
  <Override ContentType="application/binary" PartName="/gd/snapshot"/>
  <Override ContentType="application/binary" PartName="/gd/signature"/>
  <Override ContentType="application/binary" PartName="/gd/debuginfo"/>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ishat Sadiq"/>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25T22:48:19.399">
    <p:pos x="0" y="1800"/>
    <p:text>https://www.danieldsjoberg.com/gtsummary/
https://cran.r-project.org/web/packages/gtsummary/index.html</p:text>
    <p:extLst>
      <p:ext uri="{C676402C-5697-4E1C-873F-D02D1690AC5C}">
        <p15:threadingInfo timeZoneBias="0"/>
      </p:ext>
    </p:extLst>
  </p:cm>
  <p:cm authorId="0" idx="2" dt="2023-09-25T23:24:45.430">
    <p:pos x="4510" y="1800"/>
    <p:text>https://cran.r-project.org/web/packages/kableExtra/vignettes/awesome_table_in_html.html</p:text>
    <p:extLst>
      <p:ext uri="{C676402C-5697-4E1C-873F-D02D1690AC5C}">
        <p15:threadingInfo timeZoneBias="0"/>
      </p:ext>
    </p:extLst>
  </p:cm>
  <p:cm authorId="0" idx="3" dt="2023-09-25T23:24:45.430">
    <p:pos x="4510" y="1800"/>
    <p:text>https://haozhu233.github.io/kableExtra/</p:text>
    <p:extLst>
      <p:ext uri="{C676402C-5697-4E1C-873F-D02D1690AC5C}">
        <p15:threadingInfo timeZoneBias="0">
          <p15:parentCm authorId="0" idx="2"/>
        </p15:threadingInfo>
      </p:ext>
    </p:extLst>
  </p:cm>
  <p:cm authorId="0" idx="4" dt="2023-09-25T22:48:35.325">
    <p:pos x="2336" y="1800"/>
    <p:text>https://bookdown.org/yihui/rmarkdown-cookbook/</p:text>
    <p:extLst>
      <p:ext uri="{C676402C-5697-4E1C-873F-D02D1690AC5C}">
        <p15:threadingInfo timeZoneBias="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9-25T22:27:31.570">
    <p:pos x="196" y="280"/>
    <p:text>https://yuzar-blog.netlify.app/posts/2022-10-31-gtsummary/</p:text>
    <p:extLst>
      <p:ext uri="{C676402C-5697-4E1C-873F-D02D1690AC5C}">
        <p15:threadingInfo timeZoneBias="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9-25T22:27:31.570">
    <p:pos x="196" y="280"/>
    <p:text>https://yuzar-blog.netlify.app/posts/2022-10-31-gtsummary/</p:text>
    <p:extLst>
      <p:ext uri="{C676402C-5697-4E1C-873F-D02D1690AC5C}">
        <p15:threadingInfo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3e87469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3e87469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307cace8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307cace8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if they know the pipe operator (%&gt;%)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3e874696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3e87469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if they know the pipe operator (%&gt;%)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3e87469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3e87469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if they know the pipe operator (%&gt;%)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307cace8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307cace8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3e87469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3e87469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3e87469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3e87469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3e87469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3e87469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307cace8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307cace8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3e87469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3e87469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8307cace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307cace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3e874696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3e874696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307cace8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307cace8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307cace8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8307cace8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307cace8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307cace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307cace8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8307cace8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307cace8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307cace8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307cace8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307cace8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307cace8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307cace8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307cace8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307cace8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307cace8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307cace8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307cace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307cace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307cace8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307cace8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3e87469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3e87469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Question: Why did you show up for this workshop today?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307cace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307cace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307cace8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307cace8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307cace8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307cace8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15.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r4ds.had.co.nz/introducti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vincentarelbundock.github.io/Rdatasets/datasets.html" TargetMode="External"/><Relationship Id="rId4" Type="http://schemas.openxmlformats.org/officeDocument/2006/relationships/hyperlink" Target="https://vincentarelbundock.github.io/Rdatasets/doc/AER/MurderRates.html" TargetMode="External"/><Relationship Id="rId5" Type="http://schemas.openxmlformats.org/officeDocument/2006/relationships/hyperlink" Target="https://vincentarelbundock.github.io/Rdatasets/doc/boot/catsM.html" TargetMode="External"/><Relationship Id="rId6" Type="http://schemas.openxmlformats.org/officeDocument/2006/relationships/hyperlink" Target="https://vincentarelbundock.github.io/Rdatasets/doc/AER/TeachingRatings.html" TargetMode="External"/><Relationship Id="rId7" Type="http://schemas.openxmlformats.org/officeDocument/2006/relationships/hyperlink" Target="https://vincentarelbundock.github.io/Rdatasets/doc/AER/EquationCitation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publication ready tables in R</a:t>
            </a:r>
            <a:endParaRPr b="1"/>
          </a:p>
          <a:p>
            <a:pPr indent="0" lvl="0" marL="0" rtl="0" algn="ctr">
              <a:spcBef>
                <a:spcPts val="0"/>
              </a:spcBef>
              <a:spcAft>
                <a:spcPts val="0"/>
              </a:spcAft>
              <a:buNone/>
            </a:pPr>
            <a:r>
              <a:rPr lang="en"/>
              <a:t>(gtsummary, RMarkdown, kableExtra)</a:t>
            </a:r>
            <a:endParaRPr/>
          </a:p>
        </p:txBody>
      </p:sp>
      <p:sp>
        <p:nvSpPr>
          <p:cNvPr id="55" name="Google Shape;55;p13"/>
          <p:cNvSpPr txBox="1"/>
          <p:nvPr>
            <p:ph idx="1" type="subTitle"/>
          </p:nvPr>
        </p:nvSpPr>
        <p:spPr>
          <a:xfrm>
            <a:off x="0" y="0"/>
            <a:ext cx="9144000" cy="4296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a:t>A.Sadiq</a:t>
            </a:r>
            <a:endParaRPr/>
          </a:p>
        </p:txBody>
      </p:sp>
      <p:pic>
        <p:nvPicPr>
          <p:cNvPr id="56" name="Google Shape;56;p13"/>
          <p:cNvPicPr preferRelativeResize="0"/>
          <p:nvPr/>
        </p:nvPicPr>
        <p:blipFill>
          <a:blip r:embed="rId4">
            <a:alphaModFix/>
          </a:blip>
          <a:stretch>
            <a:fillRect/>
          </a:stretch>
        </p:blipFill>
        <p:spPr>
          <a:xfrm>
            <a:off x="0" y="2857500"/>
            <a:ext cx="2286000" cy="2286000"/>
          </a:xfrm>
          <a:prstGeom prst="rect">
            <a:avLst/>
          </a:prstGeom>
          <a:noFill/>
          <a:ln>
            <a:noFill/>
          </a:ln>
        </p:spPr>
      </p:pic>
      <p:pic>
        <p:nvPicPr>
          <p:cNvPr id="57" name="Google Shape;57;p13"/>
          <p:cNvPicPr preferRelativeResize="0"/>
          <p:nvPr/>
        </p:nvPicPr>
        <p:blipFill>
          <a:blip r:embed="rId5">
            <a:alphaModFix/>
          </a:blip>
          <a:stretch>
            <a:fillRect/>
          </a:stretch>
        </p:blipFill>
        <p:spPr>
          <a:xfrm>
            <a:off x="7160838" y="2857500"/>
            <a:ext cx="1983163" cy="2286000"/>
          </a:xfrm>
          <a:prstGeom prst="rect">
            <a:avLst/>
          </a:prstGeom>
          <a:noFill/>
          <a:ln>
            <a:noFill/>
          </a:ln>
        </p:spPr>
      </p:pic>
      <p:pic>
        <p:nvPicPr>
          <p:cNvPr id="58" name="Google Shape;58;p13"/>
          <p:cNvPicPr preferRelativeResize="0"/>
          <p:nvPr/>
        </p:nvPicPr>
        <p:blipFill>
          <a:blip r:embed="rId6">
            <a:alphaModFix/>
          </a:blip>
          <a:stretch>
            <a:fillRect/>
          </a:stretch>
        </p:blipFill>
        <p:spPr>
          <a:xfrm>
            <a:off x="3709541" y="2857500"/>
            <a:ext cx="2027770" cy="228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Here’s what we will do with </a:t>
            </a:r>
            <a:r>
              <a:rPr lang="en"/>
              <a:t>gtsummary</a:t>
            </a:r>
            <a:endParaRPr/>
          </a:p>
        </p:txBody>
      </p:sp>
      <p:sp>
        <p:nvSpPr>
          <p:cNvPr id="111" name="Google Shape;111;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a:solidFill>
                  <a:schemeClr val="dk1"/>
                </a:solidFill>
              </a:rPr>
              <a:t>Summarize data frames or tibbles</a:t>
            </a:r>
            <a:r>
              <a:rPr lang="en">
                <a:solidFill>
                  <a:schemeClr val="dk1"/>
                </a:solidFill>
              </a:rPr>
              <a:t> </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Summarize regression models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Customize gtsummary tables </a:t>
            </a:r>
            <a:endParaRPr>
              <a:solidFill>
                <a:schemeClr val="dk1"/>
              </a:solidFill>
            </a:endParaRPr>
          </a:p>
          <a:p>
            <a:pPr indent="-317500" lvl="0" marL="457200" rtl="0" algn="l">
              <a:spcBef>
                <a:spcPts val="0"/>
              </a:spcBef>
              <a:spcAft>
                <a:spcPts val="0"/>
              </a:spcAft>
              <a:buClr>
                <a:schemeClr val="dk1"/>
              </a:buClr>
              <a:buSzPts val="1400"/>
              <a:buChar char="●"/>
            </a:pPr>
            <a:r>
              <a:rPr b="1" lang="en" strike="sngStrike">
                <a:solidFill>
                  <a:schemeClr val="dk1"/>
                </a:solidFill>
              </a:rPr>
              <a:t>Report statistics inline</a:t>
            </a:r>
            <a:r>
              <a:rPr lang="en" strike="sngStrike">
                <a:solidFill>
                  <a:schemeClr val="dk1"/>
                </a:solidFill>
              </a:rPr>
              <a:t> from summary tables and regression summary tables in R markdown. Make your reports completely reproducible!</a:t>
            </a:r>
            <a:endParaRPr strike="sngStrike">
              <a:solidFill>
                <a:schemeClr val="dk1"/>
              </a:solidFill>
            </a:endParaRPr>
          </a:p>
          <a:p>
            <a:pPr indent="-317500" lvl="0" marL="457200" rtl="0" algn="l">
              <a:spcBef>
                <a:spcPts val="0"/>
              </a:spcBef>
              <a:spcAft>
                <a:spcPts val="0"/>
              </a:spcAft>
              <a:buSzPts val="1400"/>
              <a:buChar char="●"/>
            </a:pPr>
            <a:r>
              <a:rPr b="1" lang="en"/>
              <a:t>Leverage compatibility with multiple R Markdown outputs*</a:t>
            </a:r>
            <a:endParaRPr/>
          </a:p>
        </p:txBody>
      </p:sp>
      <p:pic>
        <p:nvPicPr>
          <p:cNvPr id="112" name="Google Shape;112;p22"/>
          <p:cNvPicPr preferRelativeResize="0"/>
          <p:nvPr/>
        </p:nvPicPr>
        <p:blipFill>
          <a:blip r:embed="rId4">
            <a:alphaModFix/>
          </a:blip>
          <a:stretch>
            <a:fillRect/>
          </a:stretch>
        </p:blipFill>
        <p:spPr>
          <a:xfrm>
            <a:off x="8166600" y="0"/>
            <a:ext cx="977400" cy="977400"/>
          </a:xfrm>
          <a:prstGeom prst="rect">
            <a:avLst/>
          </a:prstGeom>
          <a:noFill/>
          <a:ln>
            <a:noFill/>
          </a:ln>
        </p:spPr>
      </p:pic>
      <p:pic>
        <p:nvPicPr>
          <p:cNvPr id="113" name="Google Shape;113;p22"/>
          <p:cNvPicPr preferRelativeResize="0"/>
          <p:nvPr/>
        </p:nvPicPr>
        <p:blipFill>
          <a:blip r:embed="rId5">
            <a:alphaModFix/>
          </a:blip>
          <a:stretch>
            <a:fillRect/>
          </a:stretch>
        </p:blipFill>
        <p:spPr>
          <a:xfrm>
            <a:off x="4572000" y="1223663"/>
            <a:ext cx="3999901" cy="26961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Here’s what you can do with kableExtra</a:t>
            </a:r>
            <a:endParaRPr/>
          </a:p>
          <a:p>
            <a:pPr indent="0" lvl="0" marL="0" rtl="0" algn="l">
              <a:spcBef>
                <a:spcPts val="0"/>
              </a:spcBef>
              <a:spcAft>
                <a:spcPts val="0"/>
              </a:spcAft>
              <a:buNone/>
            </a:pPr>
            <a:r>
              <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Summarize data frames or tibbles</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Summarize regression models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Customize HTML tables </a:t>
            </a:r>
            <a:endParaRPr/>
          </a:p>
        </p:txBody>
      </p:sp>
      <p:pic>
        <p:nvPicPr>
          <p:cNvPr id="120" name="Google Shape;120;p23"/>
          <p:cNvPicPr preferRelativeResize="0"/>
          <p:nvPr/>
        </p:nvPicPr>
        <p:blipFill>
          <a:blip r:embed="rId3">
            <a:alphaModFix/>
          </a:blip>
          <a:stretch>
            <a:fillRect/>
          </a:stretch>
        </p:blipFill>
        <p:spPr>
          <a:xfrm>
            <a:off x="0" y="2952825"/>
            <a:ext cx="6321401" cy="2190675"/>
          </a:xfrm>
          <a:prstGeom prst="rect">
            <a:avLst/>
          </a:prstGeom>
          <a:noFill/>
          <a:ln>
            <a:noFill/>
          </a:ln>
        </p:spPr>
      </p:pic>
      <p:pic>
        <p:nvPicPr>
          <p:cNvPr id="121" name="Google Shape;121;p23"/>
          <p:cNvPicPr preferRelativeResize="0"/>
          <p:nvPr/>
        </p:nvPicPr>
        <p:blipFill>
          <a:blip r:embed="rId4">
            <a:alphaModFix/>
          </a:blip>
          <a:stretch>
            <a:fillRect/>
          </a:stretch>
        </p:blipFill>
        <p:spPr>
          <a:xfrm>
            <a:off x="5388848" y="934550"/>
            <a:ext cx="3755152" cy="2018275"/>
          </a:xfrm>
          <a:prstGeom prst="rect">
            <a:avLst/>
          </a:prstGeom>
          <a:noFill/>
          <a:ln>
            <a:noFill/>
          </a:ln>
        </p:spPr>
      </p:pic>
      <p:pic>
        <p:nvPicPr>
          <p:cNvPr id="122" name="Google Shape;122;p23"/>
          <p:cNvPicPr preferRelativeResize="0"/>
          <p:nvPr/>
        </p:nvPicPr>
        <p:blipFill>
          <a:blip r:embed="rId5">
            <a:alphaModFix/>
          </a:blip>
          <a:stretch>
            <a:fillRect/>
          </a:stretch>
        </p:blipFill>
        <p:spPr>
          <a:xfrm>
            <a:off x="8261084" y="0"/>
            <a:ext cx="882916" cy="101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Have you seen me?</a:t>
            </a:r>
            <a:endParaRPr/>
          </a:p>
          <a:p>
            <a:pPr indent="0" lvl="0" marL="0" rtl="0" algn="l">
              <a:spcBef>
                <a:spcPts val="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1411300" y="1476412"/>
            <a:ext cx="6321401" cy="2190675"/>
          </a:xfrm>
          <a:prstGeom prst="rect">
            <a:avLst/>
          </a:prstGeom>
          <a:noFill/>
          <a:ln>
            <a:noFill/>
          </a:ln>
        </p:spPr>
      </p:pic>
      <p:pic>
        <p:nvPicPr>
          <p:cNvPr id="129" name="Google Shape;129;p24"/>
          <p:cNvPicPr preferRelativeResize="0"/>
          <p:nvPr/>
        </p:nvPicPr>
        <p:blipFill>
          <a:blip r:embed="rId4">
            <a:alphaModFix/>
          </a:blip>
          <a:stretch>
            <a:fillRect/>
          </a:stretch>
        </p:blipFill>
        <p:spPr>
          <a:xfrm>
            <a:off x="8261084" y="0"/>
            <a:ext cx="882916" cy="1017725"/>
          </a:xfrm>
          <a:prstGeom prst="rect">
            <a:avLst/>
          </a:prstGeom>
          <a:noFill/>
          <a:ln>
            <a:noFill/>
          </a:ln>
        </p:spPr>
      </p:pic>
      <p:sp>
        <p:nvSpPr>
          <p:cNvPr id="130" name="Google Shape;130;p24"/>
          <p:cNvSpPr/>
          <p:nvPr/>
        </p:nvSpPr>
        <p:spPr>
          <a:xfrm>
            <a:off x="4396800" y="1392875"/>
            <a:ext cx="350400" cy="334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a:off x="2707975" y="1584100"/>
            <a:ext cx="350400" cy="26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 Operator</a:t>
            </a:r>
            <a:endParaRPr/>
          </a:p>
        </p:txBody>
      </p:sp>
      <p:pic>
        <p:nvPicPr>
          <p:cNvPr id="137" name="Google Shape;137;p25"/>
          <p:cNvPicPr preferRelativeResize="0"/>
          <p:nvPr/>
        </p:nvPicPr>
        <p:blipFill>
          <a:blip r:embed="rId3">
            <a:alphaModFix/>
          </a:blip>
          <a:stretch>
            <a:fillRect/>
          </a:stretch>
        </p:blipFill>
        <p:spPr>
          <a:xfrm>
            <a:off x="4832400" y="1152475"/>
            <a:ext cx="3999900" cy="2670730"/>
          </a:xfrm>
          <a:prstGeom prst="rect">
            <a:avLst/>
          </a:prstGeom>
          <a:noFill/>
          <a:ln>
            <a:noFill/>
          </a:ln>
        </p:spPr>
      </p:pic>
      <p:pic>
        <p:nvPicPr>
          <p:cNvPr id="138" name="Google Shape;138;p25"/>
          <p:cNvPicPr preferRelativeResize="0"/>
          <p:nvPr/>
        </p:nvPicPr>
        <p:blipFill>
          <a:blip r:embed="rId4">
            <a:alphaModFix/>
          </a:blip>
          <a:stretch>
            <a:fillRect/>
          </a:stretch>
        </p:blipFill>
        <p:spPr>
          <a:xfrm>
            <a:off x="311700" y="1152475"/>
            <a:ext cx="3999900" cy="2857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Stats &amp; Demographics Tables</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R Code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Discussion Question: What does the data say? </a:t>
            </a:r>
            <a:r>
              <a:rPr lang="en"/>
              <a:t>Who would most benefit from this analysis and your conclusions and recommendations? Who might be most harmed?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Summarize regression results</a:t>
            </a:r>
            <a:r>
              <a:rPr lang="en"/>
              <a:t> with</a:t>
            </a:r>
            <a:r>
              <a:rPr lang="en"/>
              <a:t> tbl_regression &amp; tbl_uvregression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R code</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Joining multiple tables and tests with tbl_merge &amp; tbl_stack</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R code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Modifying aesthetics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 code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Vocabulary</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packages</a:t>
            </a:r>
            <a:endParaRPr/>
          </a:p>
          <a:p>
            <a:pPr indent="0" lvl="0" marL="0" rtl="0" algn="l">
              <a:spcBef>
                <a:spcPts val="1200"/>
              </a:spcBef>
              <a:spcAft>
                <a:spcPts val="0"/>
              </a:spcAft>
              <a:buNone/>
            </a:pPr>
            <a:r>
              <a:rPr lang="en"/>
              <a:t>pipe operator %&gt;%</a:t>
            </a:r>
            <a:endParaRPr/>
          </a:p>
          <a:p>
            <a:pPr indent="0" lvl="0" marL="0" rtl="0" algn="l">
              <a:spcBef>
                <a:spcPts val="1200"/>
              </a:spcBef>
              <a:spcAft>
                <a:spcPts val="0"/>
              </a:spcAft>
              <a:buNone/>
            </a:pPr>
            <a:r>
              <a:rPr lang="en"/>
              <a:t>&lt;- vs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1464925" y="635275"/>
            <a:ext cx="6456402" cy="357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Conduct Expectations</a:t>
            </a:r>
            <a:endParaRPr/>
          </a:p>
          <a:p>
            <a:pPr indent="0" lvl="0" marL="0" rtl="0" algn="l">
              <a:spcBef>
                <a:spcPts val="1200"/>
              </a:spcBef>
              <a:spcAft>
                <a:spcPts val="0"/>
              </a:spcAft>
              <a:buNone/>
            </a:pPr>
            <a:r>
              <a:rPr lang="en"/>
              <a:t>Learning Aims</a:t>
            </a:r>
            <a:endParaRPr/>
          </a:p>
          <a:p>
            <a:pPr indent="0" lvl="0" marL="0" rtl="0" algn="l">
              <a:spcBef>
                <a:spcPts val="1200"/>
              </a:spcBef>
              <a:spcAft>
                <a:spcPts val="0"/>
              </a:spcAft>
              <a:buNone/>
            </a:pPr>
            <a:r>
              <a:rPr lang="en"/>
              <a:t>Examples </a:t>
            </a:r>
            <a:endParaRPr/>
          </a:p>
          <a:p>
            <a:pPr indent="0" lvl="0" marL="0" rtl="0" algn="l">
              <a:spcBef>
                <a:spcPts val="1200"/>
              </a:spcBef>
              <a:spcAft>
                <a:spcPts val="0"/>
              </a:spcAft>
              <a:buNone/>
            </a:pPr>
            <a:r>
              <a:rPr lang="en"/>
              <a:t>Dataset Meet and Greet</a:t>
            </a:r>
            <a:endParaRPr/>
          </a:p>
          <a:p>
            <a:pPr indent="0" lvl="0" marL="0" rtl="0" algn="l">
              <a:spcBef>
                <a:spcPts val="1200"/>
              </a:spcBef>
              <a:spcAft>
                <a:spcPts val="0"/>
              </a:spcAft>
              <a:buNone/>
            </a:pPr>
            <a:r>
              <a:rPr lang="en"/>
              <a:t>Getting to Business</a:t>
            </a:r>
            <a:endParaRPr/>
          </a:p>
          <a:p>
            <a:pPr indent="-308610" lvl="0" marL="457200" rtl="0" algn="l">
              <a:spcBef>
                <a:spcPts val="1200"/>
              </a:spcBef>
              <a:spcAft>
                <a:spcPts val="0"/>
              </a:spcAft>
              <a:buSzPct val="100000"/>
              <a:buAutoNum type="arabicPeriod"/>
            </a:pPr>
            <a:r>
              <a:rPr lang="en"/>
              <a:t>Summary stats, p-values, and descriptive statistics </a:t>
            </a:r>
            <a:r>
              <a:rPr lang="en"/>
              <a:t>with tbl_summary()</a:t>
            </a:r>
            <a:endParaRPr/>
          </a:p>
          <a:p>
            <a:pPr indent="-308610" lvl="0" marL="457200" rtl="0" algn="l">
              <a:spcBef>
                <a:spcPts val="0"/>
              </a:spcBef>
              <a:spcAft>
                <a:spcPts val="0"/>
              </a:spcAft>
              <a:buSzPct val="100000"/>
              <a:buAutoNum type="arabicPeriod"/>
            </a:pPr>
            <a:r>
              <a:rPr lang="en"/>
              <a:t>Summarize regression results with tbl_regression &amp; tbl_uvregression</a:t>
            </a:r>
            <a:endParaRPr/>
          </a:p>
          <a:p>
            <a:pPr indent="-308610" lvl="0" marL="457200" rtl="0" algn="l">
              <a:spcBef>
                <a:spcPts val="0"/>
              </a:spcBef>
              <a:spcAft>
                <a:spcPts val="0"/>
              </a:spcAft>
              <a:buSzPct val="100000"/>
              <a:buAutoNum type="arabicPeriod"/>
            </a:pPr>
            <a:r>
              <a:rPr lang="en"/>
              <a:t>Joining multiple tables and tests with tbl_merge &amp; tbl_stack</a:t>
            </a:r>
            <a:endParaRPr/>
          </a:p>
          <a:p>
            <a:pPr indent="-308610" lvl="0" marL="457200" rtl="0" algn="l">
              <a:spcBef>
                <a:spcPts val="0"/>
              </a:spcBef>
              <a:spcAft>
                <a:spcPts val="0"/>
              </a:spcAft>
              <a:buSzPct val="100000"/>
              <a:buAutoNum type="arabicPeriod"/>
            </a:pPr>
            <a:r>
              <a:rPr lang="en"/>
              <a:t>Modifying aesthetics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Exit Goal: Compile a R sheet or Rmd file with a descriptives table and test </a:t>
            </a:r>
            <a:r>
              <a:rPr lang="en"/>
              <a:t>statistics</a:t>
            </a:r>
            <a:r>
              <a:rPr lang="en"/>
              <a:t> of your chosen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152400" y="152400"/>
            <a:ext cx="8839204" cy="42728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Flash Group </a:t>
            </a:r>
            <a:r>
              <a:rPr lang="en"/>
              <a:t>Presentations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Junkyard</a:t>
            </a:r>
            <a:endParaRPr/>
          </a:p>
        </p:txBody>
      </p:sp>
      <p:sp>
        <p:nvSpPr>
          <p:cNvPr id="189" name="Google Shape;189;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5"/>
          <p:cNvPicPr preferRelativeResize="0"/>
          <p:nvPr/>
        </p:nvPicPr>
        <p:blipFill>
          <a:blip r:embed="rId3">
            <a:alphaModFix/>
          </a:blip>
          <a:stretch>
            <a:fillRect/>
          </a:stretch>
        </p:blipFill>
        <p:spPr>
          <a:xfrm>
            <a:off x="2492263" y="1348450"/>
            <a:ext cx="5062672"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 History</a:t>
            </a:r>
            <a:endParaRPr/>
          </a:p>
        </p:txBody>
      </p:sp>
      <p:sp>
        <p:nvSpPr>
          <p:cNvPr id="200" name="Google Shape;20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implementation of the S programming language (created at Bell labs in 1976)</a:t>
            </a:r>
            <a:endParaRPr/>
          </a:p>
          <a:p>
            <a:pPr indent="-342900" lvl="0" marL="457200" rtl="0" algn="l">
              <a:spcBef>
                <a:spcPts val="0"/>
              </a:spcBef>
              <a:spcAft>
                <a:spcPts val="0"/>
              </a:spcAft>
              <a:buSzPts val="1800"/>
              <a:buChar char="●"/>
            </a:pPr>
            <a:r>
              <a:rPr lang="en"/>
              <a:t>written in C, Fortran, and R itself</a:t>
            </a:r>
            <a:endParaRPr/>
          </a:p>
          <a:p>
            <a:pPr indent="-342900" lvl="0" marL="457200" rtl="0" algn="l">
              <a:spcBef>
                <a:spcPts val="0"/>
              </a:spcBef>
              <a:spcAft>
                <a:spcPts val="0"/>
              </a:spcAft>
              <a:buSzPts val="1800"/>
              <a:buChar char="●"/>
            </a:pPr>
            <a:r>
              <a:rPr lang="en"/>
              <a:t>R was created by Ross Ihaka and Robert Gentleman (Statisticians from NZ)</a:t>
            </a:r>
            <a:endParaRPr/>
          </a:p>
          <a:p>
            <a:pPr indent="-342900" lvl="0" marL="457200" rtl="0" algn="l">
              <a:spcBef>
                <a:spcPts val="0"/>
              </a:spcBef>
              <a:spcAft>
                <a:spcPts val="0"/>
              </a:spcAft>
              <a:buSzPts val="1800"/>
              <a:buChar char="●"/>
            </a:pPr>
            <a:r>
              <a:rPr lang="en"/>
              <a:t>R is named partly after the authors and partly as a play on the name of S</a:t>
            </a:r>
            <a:endParaRPr/>
          </a:p>
          <a:p>
            <a:pPr indent="-342900" lvl="0" marL="457200" rtl="0" algn="l">
              <a:spcBef>
                <a:spcPts val="0"/>
              </a:spcBef>
              <a:spcAft>
                <a:spcPts val="0"/>
              </a:spcAft>
              <a:buSzPts val="1800"/>
              <a:buChar char="●"/>
            </a:pPr>
            <a:r>
              <a:rPr lang="en"/>
              <a:t>First stable beta version in 2000</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Ugly Boring Data -&gt; Pretty, Interpretable Data </a:t>
            </a:r>
            <a:endParaRPr/>
          </a:p>
        </p:txBody>
      </p:sp>
      <p:sp>
        <p:nvSpPr>
          <p:cNvPr id="206" name="Google Shape;20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7"/>
          <p:cNvPicPr preferRelativeResize="0"/>
          <p:nvPr/>
        </p:nvPicPr>
        <p:blipFill>
          <a:blip r:embed="rId3">
            <a:alphaModFix/>
          </a:blip>
          <a:stretch>
            <a:fillRect/>
          </a:stretch>
        </p:blipFill>
        <p:spPr>
          <a:xfrm>
            <a:off x="311701" y="1677554"/>
            <a:ext cx="5616326" cy="2891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152400" y="152400"/>
            <a:ext cx="5029200" cy="2800350"/>
          </a:xfrm>
          <a:prstGeom prst="rect">
            <a:avLst/>
          </a:prstGeom>
          <a:noFill/>
          <a:ln>
            <a:noFill/>
          </a:ln>
        </p:spPr>
      </p:pic>
      <p:pic>
        <p:nvPicPr>
          <p:cNvPr id="213" name="Google Shape;213;p38"/>
          <p:cNvPicPr preferRelativeResize="0"/>
          <p:nvPr/>
        </p:nvPicPr>
        <p:blipFill>
          <a:blip r:embed="rId4">
            <a:alphaModFix/>
          </a:blip>
          <a:stretch>
            <a:fillRect/>
          </a:stretch>
        </p:blipFill>
        <p:spPr>
          <a:xfrm>
            <a:off x="5334000" y="152400"/>
            <a:ext cx="3657600" cy="2023467"/>
          </a:xfrm>
          <a:prstGeom prst="rect">
            <a:avLst/>
          </a:prstGeom>
          <a:noFill/>
          <a:ln>
            <a:noFill/>
          </a:ln>
        </p:spPr>
      </p:pic>
      <p:pic>
        <p:nvPicPr>
          <p:cNvPr id="214" name="Google Shape;214;p38"/>
          <p:cNvPicPr preferRelativeResize="0"/>
          <p:nvPr/>
        </p:nvPicPr>
        <p:blipFill>
          <a:blip r:embed="rId5">
            <a:alphaModFix/>
          </a:blip>
          <a:stretch>
            <a:fillRect/>
          </a:stretch>
        </p:blipFill>
        <p:spPr>
          <a:xfrm>
            <a:off x="152400" y="3105150"/>
            <a:ext cx="3914775" cy="1171575"/>
          </a:xfrm>
          <a:prstGeom prst="rect">
            <a:avLst/>
          </a:prstGeom>
          <a:noFill/>
          <a:ln>
            <a:noFill/>
          </a:ln>
        </p:spPr>
      </p:pic>
      <p:pic>
        <p:nvPicPr>
          <p:cNvPr id="215" name="Google Shape;215;p38"/>
          <p:cNvPicPr preferRelativeResize="0"/>
          <p:nvPr/>
        </p:nvPicPr>
        <p:blipFill>
          <a:blip r:embed="rId6">
            <a:alphaModFix/>
          </a:blip>
          <a:stretch>
            <a:fillRect/>
          </a:stretch>
        </p:blipFill>
        <p:spPr>
          <a:xfrm>
            <a:off x="5334000" y="2328267"/>
            <a:ext cx="3657601" cy="24654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9"/>
          <p:cNvPicPr preferRelativeResize="0"/>
          <p:nvPr/>
        </p:nvPicPr>
        <p:blipFill>
          <a:blip r:embed="rId3">
            <a:alphaModFix/>
          </a:blip>
          <a:stretch>
            <a:fillRect/>
          </a:stretch>
        </p:blipFill>
        <p:spPr>
          <a:xfrm>
            <a:off x="152400" y="152400"/>
            <a:ext cx="7248525" cy="440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0"/>
          <p:cNvPicPr preferRelativeResize="0"/>
          <p:nvPr/>
        </p:nvPicPr>
        <p:blipFill>
          <a:blip r:embed="rId3">
            <a:alphaModFix/>
          </a:blip>
          <a:stretch>
            <a:fillRect/>
          </a:stretch>
        </p:blipFill>
        <p:spPr>
          <a:xfrm>
            <a:off x="-40250" y="1176507"/>
            <a:ext cx="9144003" cy="3424536"/>
          </a:xfrm>
          <a:prstGeom prst="rect">
            <a:avLst/>
          </a:prstGeom>
          <a:noFill/>
          <a:ln>
            <a:noFill/>
          </a:ln>
        </p:spPr>
      </p:pic>
      <p:sp>
        <p:nvSpPr>
          <p:cNvPr id="226" name="Google Shape;22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of Conduct &amp; Learning Expectations</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Every person, voice, background, and </a:t>
            </a:r>
            <a:r>
              <a:rPr lang="en"/>
              <a:t>perspective is welcome! </a:t>
            </a:r>
            <a:endParaRPr/>
          </a:p>
          <a:p>
            <a:pPr indent="-342900" lvl="0" marL="457200" rtl="0" algn="l">
              <a:spcBef>
                <a:spcPts val="0"/>
              </a:spcBef>
              <a:spcAft>
                <a:spcPts val="0"/>
              </a:spcAft>
              <a:buSzPts val="1800"/>
              <a:buAutoNum type="arabicPeriod"/>
            </a:pPr>
            <a:r>
              <a:rPr lang="en"/>
              <a:t>Its okay to not know!</a:t>
            </a:r>
            <a:endParaRPr/>
          </a:p>
          <a:p>
            <a:pPr indent="0" lvl="0" marL="914400" rtl="0" algn="l">
              <a:spcBef>
                <a:spcPts val="1200"/>
              </a:spcBef>
              <a:spcAft>
                <a:spcPts val="0"/>
              </a:spcAft>
              <a:buNone/>
            </a:pPr>
            <a:r>
              <a:rPr lang="en"/>
              <a:t>Solution 1: Look things up (Help Documentation, </a:t>
            </a:r>
            <a:r>
              <a:rPr lang="en" u="sng">
                <a:solidFill>
                  <a:schemeClr val="hlink"/>
                </a:solidFill>
                <a:hlinkClick r:id="rId3"/>
              </a:rPr>
              <a:t>R for Data Science</a:t>
            </a:r>
            <a:r>
              <a:rPr lang="en"/>
              <a:t>, Stack Overflow)</a:t>
            </a:r>
            <a:endParaRPr/>
          </a:p>
          <a:p>
            <a:pPr indent="0" lvl="0" marL="914400" rtl="0" algn="l">
              <a:spcBef>
                <a:spcPts val="1200"/>
              </a:spcBef>
              <a:spcAft>
                <a:spcPts val="0"/>
              </a:spcAft>
              <a:buNone/>
            </a:pPr>
            <a:r>
              <a:rPr lang="en"/>
              <a:t>Solution 2: </a:t>
            </a:r>
            <a:r>
              <a:rPr lang="en"/>
              <a:t>Ask for help (Aishat, Jacob, tablemates)</a:t>
            </a:r>
            <a:endParaRPr/>
          </a:p>
          <a:p>
            <a:pPr indent="-342900" lvl="0" marL="457200" rtl="0" algn="l">
              <a:spcBef>
                <a:spcPts val="1200"/>
              </a:spcBef>
              <a:spcAft>
                <a:spcPts val="0"/>
              </a:spcAft>
              <a:buSzPts val="1800"/>
              <a:buAutoNum type="arabicPeriod"/>
            </a:pPr>
            <a:r>
              <a:rPr lang="en"/>
              <a:t>Try and try and try and try and try and try again! </a:t>
            </a:r>
            <a:endParaRPr/>
          </a:p>
          <a:p>
            <a:pPr indent="-342900" lvl="0" marL="457200" rtl="0" algn="l">
              <a:spcBef>
                <a:spcPts val="0"/>
              </a:spcBef>
              <a:spcAft>
                <a:spcPts val="0"/>
              </a:spcAft>
              <a:buSzPts val="1800"/>
              <a:buAutoNum type="arabicPeriod"/>
            </a:pPr>
            <a:r>
              <a:rPr lang="en"/>
              <a:t>Use </a:t>
            </a:r>
            <a:r>
              <a:rPr lang="en"/>
              <a:t>data science for good, not evil</a:t>
            </a:r>
            <a:endParaRPr/>
          </a:p>
          <a:p>
            <a:pPr indent="-342900" lvl="0" marL="457200" rtl="0" algn="l">
              <a:spcBef>
                <a:spcPts val="0"/>
              </a:spcBef>
              <a:spcAft>
                <a:spcPts val="0"/>
              </a:spcAft>
              <a:buSzPts val="1800"/>
              <a:buAutoNum type="arabicPeriod"/>
            </a:pPr>
            <a:r>
              <a:rPr lang="en"/>
              <a:t>If using Zoom: Feel free to add questions to the chat, turn on/off your camera, and change your zoom name to include your pronouns!</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Aims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 Practice editing the aesthetics of a table (titles, font size, etc)</a:t>
            </a:r>
            <a:endParaRPr/>
          </a:p>
          <a:p>
            <a:pPr indent="0" lvl="0" marL="0" rtl="0" algn="l">
              <a:spcBef>
                <a:spcPts val="1200"/>
              </a:spcBef>
              <a:spcAft>
                <a:spcPts val="0"/>
              </a:spcAft>
              <a:buClr>
                <a:schemeClr val="dk1"/>
              </a:buClr>
              <a:buSzPts val="1100"/>
              <a:buFont typeface="Arial"/>
              <a:buNone/>
            </a:pPr>
            <a:r>
              <a:rPr lang="en"/>
              <a:t>• Produce a descriptive statistics table using publication format for a relevant journal</a:t>
            </a:r>
            <a:endParaRPr/>
          </a:p>
          <a:p>
            <a:pPr indent="0" lvl="0" marL="0" rtl="0" algn="l">
              <a:spcBef>
                <a:spcPts val="1200"/>
              </a:spcBef>
              <a:spcAft>
                <a:spcPts val="0"/>
              </a:spcAft>
              <a:buClr>
                <a:schemeClr val="dk1"/>
              </a:buClr>
              <a:buSzPts val="1100"/>
              <a:buFont typeface="Arial"/>
              <a:buNone/>
            </a:pPr>
            <a:r>
              <a:rPr lang="en"/>
              <a:t>• Turn an analysis output (eg. Regression, t-test, anova) into a publication ready</a:t>
            </a:r>
            <a:endParaRPr/>
          </a:p>
          <a:p>
            <a:pPr indent="0" lvl="0" marL="0" rtl="0" algn="l">
              <a:spcBef>
                <a:spcPts val="1200"/>
              </a:spcBef>
              <a:spcAft>
                <a:spcPts val="0"/>
              </a:spcAft>
              <a:buClr>
                <a:schemeClr val="dk1"/>
              </a:buClr>
              <a:buSzPts val="1100"/>
              <a:buFont typeface="Arial"/>
              <a:buNone/>
            </a:pPr>
            <a:r>
              <a:rPr lang="en"/>
              <a:t>table</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do we care about pretty tables in research?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do we care about pretty tables in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2"/>
                </a:solidFill>
              </a:rPr>
              <a:t>Reproducible results!!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a:t>
            </a:r>
            <a:endParaRPr/>
          </a:p>
        </p:txBody>
      </p:sp>
      <p:pic>
        <p:nvPicPr>
          <p:cNvPr id="92" name="Google Shape;92;p19"/>
          <p:cNvPicPr preferRelativeResize="0"/>
          <p:nvPr/>
        </p:nvPicPr>
        <p:blipFill>
          <a:blip r:embed="rId3">
            <a:alphaModFix/>
          </a:blip>
          <a:stretch>
            <a:fillRect/>
          </a:stretch>
        </p:blipFill>
        <p:spPr>
          <a:xfrm>
            <a:off x="152400" y="1170125"/>
            <a:ext cx="7620000" cy="351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Choose your </a:t>
            </a:r>
            <a:r>
              <a:rPr lang="en">
                <a:uFill>
                  <a:noFill/>
                </a:uFill>
                <a:hlinkClick r:id="rId3"/>
              </a:rPr>
              <a:t>dataset</a:t>
            </a:r>
            <a:r>
              <a:rPr lang="en"/>
              <a:t>!</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Option 1 - </a:t>
            </a:r>
            <a:r>
              <a:rPr lang="en" u="sng">
                <a:solidFill>
                  <a:schemeClr val="hlink"/>
                </a:solidFill>
                <a:hlinkClick r:id="rId4"/>
              </a:rPr>
              <a:t>Determinants of Murder Rates in the United States</a:t>
            </a:r>
            <a:endParaRPr/>
          </a:p>
          <a:p>
            <a:pPr indent="0" lvl="0" marL="0" rtl="0" algn="l">
              <a:spcBef>
                <a:spcPts val="1200"/>
              </a:spcBef>
              <a:spcAft>
                <a:spcPts val="0"/>
              </a:spcAft>
              <a:buNone/>
            </a:pPr>
            <a:r>
              <a:rPr lang="en"/>
              <a:t>Option 2 - </a:t>
            </a:r>
            <a:r>
              <a:rPr lang="en" u="sng">
                <a:solidFill>
                  <a:schemeClr val="hlink"/>
                </a:solidFill>
                <a:hlinkClick r:id="rId5"/>
              </a:rPr>
              <a:t>Weight Data for Domestic Cats</a:t>
            </a:r>
            <a:endParaRPr/>
          </a:p>
          <a:p>
            <a:pPr indent="0" lvl="0" marL="0" rtl="0" algn="l">
              <a:spcBef>
                <a:spcPts val="1200"/>
              </a:spcBef>
              <a:spcAft>
                <a:spcPts val="0"/>
              </a:spcAft>
              <a:buNone/>
            </a:pPr>
            <a:r>
              <a:rPr lang="en"/>
              <a:t>Option 3 - </a:t>
            </a:r>
            <a:r>
              <a:rPr lang="en" u="sng">
                <a:solidFill>
                  <a:schemeClr val="hlink"/>
                </a:solidFill>
                <a:hlinkClick r:id="rId6"/>
              </a:rPr>
              <a:t>Impact of Beauty on Instructor's Teaching Ratings</a:t>
            </a:r>
            <a:endParaRPr/>
          </a:p>
          <a:p>
            <a:pPr indent="0" lvl="0" marL="0" rtl="0" algn="l">
              <a:spcBef>
                <a:spcPts val="1200"/>
              </a:spcBef>
              <a:spcAft>
                <a:spcPts val="0"/>
              </a:spcAft>
              <a:buNone/>
            </a:pPr>
            <a:r>
              <a:rPr lang="en"/>
              <a:t>Option 4 - </a:t>
            </a:r>
            <a:r>
              <a:rPr lang="en" u="sng">
                <a:solidFill>
                  <a:schemeClr val="hlink"/>
                </a:solidFill>
                <a:hlinkClick r:id="rId7"/>
              </a:rPr>
              <a:t>Number of Equations and Citations for Evolutionary Biology Publications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Spend 5 </a:t>
            </a:r>
            <a:r>
              <a:rPr lang="en"/>
              <a:t>minutes</a:t>
            </a:r>
            <a:r>
              <a:rPr lang="en"/>
              <a:t> introducing yourself in your groups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Here’s what you can do with </a:t>
            </a:r>
            <a:r>
              <a:rPr lang="en"/>
              <a:t>gtsummary</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Summarize data frames or tibbles</a:t>
            </a:r>
            <a:r>
              <a:rPr lang="en"/>
              <a:t> to present descriptive statistics, compare group demographics (e.g creating a Table 1 for medical journals), and more!</a:t>
            </a:r>
            <a:endParaRPr/>
          </a:p>
          <a:p>
            <a:pPr indent="-334327" lvl="0" marL="457200" rtl="0" algn="l">
              <a:spcBef>
                <a:spcPts val="0"/>
              </a:spcBef>
              <a:spcAft>
                <a:spcPts val="0"/>
              </a:spcAft>
              <a:buSzPct val="100000"/>
              <a:buChar char="●"/>
            </a:pPr>
            <a:r>
              <a:rPr b="1" lang="en"/>
              <a:t>Summarize regression models. </a:t>
            </a:r>
            <a:r>
              <a:rPr lang="en"/>
              <a:t>Using broom::tidy() in the background, gtsummary plays nicely with many model types (lm, glm, coxph, glmer etc.). You may also use custom functions to summarize regression models that do not currently have broom tidiers.</a:t>
            </a:r>
            <a:endParaRPr/>
          </a:p>
          <a:p>
            <a:pPr indent="-334327" lvl="0" marL="457200" rtl="0" algn="l">
              <a:spcBef>
                <a:spcPts val="0"/>
              </a:spcBef>
              <a:spcAft>
                <a:spcPts val="0"/>
              </a:spcAft>
              <a:buSzPct val="100000"/>
              <a:buChar char="●"/>
            </a:pPr>
            <a:r>
              <a:rPr b="1" lang="en"/>
              <a:t>Customize gtsummary tables </a:t>
            </a:r>
            <a:r>
              <a:rPr lang="en"/>
              <a:t>using a growing list of formatting/styling functions: everything from which statistics and tests to use to how many decimal places to round to, bolding labels, indenting categories and more!</a:t>
            </a:r>
            <a:endParaRPr/>
          </a:p>
          <a:p>
            <a:pPr indent="-334327" lvl="0" marL="457200" rtl="0" algn="l">
              <a:spcBef>
                <a:spcPts val="0"/>
              </a:spcBef>
              <a:spcAft>
                <a:spcPts val="0"/>
              </a:spcAft>
              <a:buSzPct val="100000"/>
              <a:buChar char="●"/>
            </a:pPr>
            <a:r>
              <a:rPr b="1" lang="en"/>
              <a:t>Report statistics inline</a:t>
            </a:r>
            <a:r>
              <a:rPr lang="en"/>
              <a:t> from summary tables and regression summary tables in R markdown. Make your reports completely reproducible!</a:t>
            </a:r>
            <a:endParaRPr/>
          </a:p>
          <a:p>
            <a:pPr indent="-334327" lvl="0" marL="457200" rtl="0" algn="l">
              <a:spcBef>
                <a:spcPts val="0"/>
              </a:spcBef>
              <a:spcAft>
                <a:spcPts val="0"/>
              </a:spcAft>
              <a:buSzPct val="100000"/>
              <a:buChar char="●"/>
            </a:pPr>
            <a:r>
              <a:rPr b="1" lang="en"/>
              <a:t>Leverage compatibility with multiple R Markdown outputs</a:t>
            </a:r>
            <a:r>
              <a:rPr lang="en"/>
              <a:t> to create beautiful, reproducible reports in a variety of formats (HTML, PDF, Word, RTF)</a:t>
            </a:r>
            <a:endParaRPr/>
          </a:p>
        </p:txBody>
      </p:sp>
      <p:pic>
        <p:nvPicPr>
          <p:cNvPr id="105" name="Google Shape;105;p21"/>
          <p:cNvPicPr preferRelativeResize="0"/>
          <p:nvPr/>
        </p:nvPicPr>
        <p:blipFill>
          <a:blip r:embed="rId4">
            <a:alphaModFix/>
          </a:blip>
          <a:stretch>
            <a:fillRect/>
          </a:stretch>
        </p:blipFill>
        <p:spPr>
          <a:xfrm>
            <a:off x="8166600" y="0"/>
            <a:ext cx="977400" cy="97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